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22704" userDrawn="1">
          <p15:clr>
            <a:srgbClr val="A4A3A4"/>
          </p15:clr>
        </p15:guide>
        <p15:guide id="3" pos="10416" userDrawn="1">
          <p15:clr>
            <a:srgbClr val="A4A3A4"/>
          </p15:clr>
        </p15:guide>
        <p15:guide id="4" pos="1056" userDrawn="1">
          <p15:clr>
            <a:srgbClr val="A4A3A4"/>
          </p15:clr>
        </p15:guide>
        <p15:guide id="5" pos="10957">
          <p15:clr>
            <a:srgbClr val="A4A3A4"/>
          </p15:clr>
        </p15:guide>
        <p15:guide id="6" pos="360" userDrawn="1">
          <p15:clr>
            <a:srgbClr val="A4A3A4"/>
          </p15:clr>
        </p15:guide>
        <p15:guide id="7" orient="horz" pos="19992" userDrawn="1">
          <p15:clr>
            <a:srgbClr val="A4A3A4"/>
          </p15:clr>
        </p15:guide>
        <p15:guide id="8" orient="horz" pos="10872" userDrawn="1">
          <p15:clr>
            <a:srgbClr val="A4A3A4"/>
          </p15:clr>
        </p15:guide>
        <p15:guide id="9" pos="31224" userDrawn="1">
          <p15:clr>
            <a:srgbClr val="A4A3A4"/>
          </p15:clr>
        </p15:guide>
        <p15:guide id="10" pos="16778">
          <p15:clr>
            <a:srgbClr val="A4A3A4"/>
          </p15:clr>
        </p15:guide>
        <p15:guide id="11" pos="31824"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p:scale>
          <a:sx n="96" d="100"/>
          <a:sy n="96" d="100"/>
        </p:scale>
        <p:origin x="-1864" y="-6872"/>
      </p:cViewPr>
      <p:guideLst>
        <p:guide orient="horz" pos="360"/>
        <p:guide pos="22704"/>
        <p:guide pos="10416"/>
        <p:guide pos="1056"/>
        <p:guide pos="10957"/>
        <p:guide pos="360"/>
        <p:guide orient="horz" pos="19992"/>
        <p:guide orient="horz" pos="10872"/>
        <p:guide pos="31224"/>
        <p:guide pos="16778"/>
        <p:guide pos="31824"/>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scgordon/ConceptMining/Presentations/LTERttImages/lineChartEachProfile.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u="none" strike="noStrike" baseline="0" dirty="0" smtClean="0">
                <a:solidFill>
                  <a:schemeClr val="tx1">
                    <a:lumMod val="65000"/>
                    <a:lumOff val="35000"/>
                  </a:schemeClr>
                </a:solidFill>
                <a:effectLst/>
              </a:rPr>
              <a:t>LTER Identification</a:t>
            </a:r>
            <a:r>
              <a:rPr lang="en-US" sz="3600" b="0" i="0" u="none" strike="noStrike" baseline="0" dirty="0" smtClean="0">
                <a:solidFill>
                  <a:schemeClr val="tx1">
                    <a:lumMod val="65000"/>
                    <a:lumOff val="35000"/>
                  </a:schemeClr>
                </a:solidFill>
              </a:rPr>
              <a:t> </a:t>
            </a:r>
            <a:r>
              <a:rPr lang="en-US" sz="3600" dirty="0" smtClean="0">
                <a:solidFill>
                  <a:schemeClr val="tx1">
                    <a:lumMod val="65000"/>
                    <a:lumOff val="35000"/>
                  </a:schemeClr>
                </a:solidFill>
              </a:rPr>
              <a:t>Completeness Distribution</a:t>
            </a:r>
            <a:endParaRPr lang="en-US" sz="3600" dirty="0">
              <a:solidFill>
                <a:schemeClr val="tx1">
                  <a:lumMod val="65000"/>
                  <a:lumOff val="35000"/>
                </a:schemeClr>
              </a:solidFill>
            </a:endParaRPr>
          </a:p>
        </c:rich>
      </c:tx>
      <c:layout>
        <c:manualLayout>
          <c:xMode val="edge"/>
          <c:yMode val="edge"/>
          <c:x val="0.232957147163466"/>
          <c:y val="0.123466259830758"/>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209294559483565"/>
          <c:w val="0.916213742134068"/>
          <c:h val="0.655476734824903"/>
        </c:manualLayout>
      </c:layout>
      <c:barChart>
        <c:barDir val="col"/>
        <c:grouping val="stacked"/>
        <c:varyColors val="0"/>
        <c:ser>
          <c:idx val="0"/>
          <c:order val="0"/>
          <c:tx>
            <c:strRef>
              <c:f>IDspiralCounts!$G$10</c:f>
              <c:strCache>
                <c:ptCount val="1"/>
                <c:pt idx="0">
                  <c:v>0</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tx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227931776"/>
        <c:axId val="-1227930416"/>
      </c:barChart>
      <c:catAx>
        <c:axId val="-1227931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0416"/>
        <c:crosses val="autoZero"/>
        <c:auto val="1"/>
        <c:lblAlgn val="ctr"/>
        <c:lblOffset val="100"/>
        <c:noMultiLvlLbl val="0"/>
      </c:catAx>
      <c:valAx>
        <c:axId val="-1227930416"/>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Records</a:t>
                </a:r>
                <a:endParaRPr lang="en-US" sz="2400" dirty="0"/>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1776"/>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572758698289287"/>
          <c:y val="0.938391737813167"/>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r>
              <a:rPr lang="en-US" sz="3600" b="0" i="0" baseline="0" dirty="0">
                <a:solidFill>
                  <a:schemeClr val="tx1">
                    <a:lumMod val="65000"/>
                    <a:lumOff val="35000"/>
                  </a:schemeClr>
                </a:solidFill>
                <a:effectLst/>
              </a:rPr>
              <a:t>LTER </a:t>
            </a:r>
            <a:r>
              <a:rPr lang="en-US" sz="3600" b="0" i="0" baseline="0" dirty="0" smtClean="0">
                <a:solidFill>
                  <a:schemeClr val="tx1">
                    <a:lumMod val="65000"/>
                    <a:lumOff val="35000"/>
                  </a:schemeClr>
                </a:solidFill>
                <a:effectLst/>
              </a:rPr>
              <a:t>Identification</a:t>
            </a:r>
            <a:r>
              <a:rPr lang="en-US" sz="3600" b="0" i="0" baseline="0" dirty="0">
                <a:solidFill>
                  <a:schemeClr val="tx1">
                    <a:lumMod val="65000"/>
                    <a:lumOff val="35000"/>
                  </a:schemeClr>
                </a:solidFill>
                <a:effectLst/>
              </a:rPr>
              <a:t> </a:t>
            </a:r>
            <a:r>
              <a:rPr lang="en-US" sz="3600" dirty="0" smtClean="0">
                <a:solidFill>
                  <a:schemeClr val="tx1">
                    <a:lumMod val="65000"/>
                    <a:lumOff val="35000"/>
                  </a:schemeClr>
                </a:solidFill>
              </a:rPr>
              <a:t>Concept </a:t>
            </a:r>
            <a:r>
              <a:rPr lang="en-US" sz="3600" dirty="0">
                <a:solidFill>
                  <a:schemeClr val="tx1">
                    <a:lumMod val="65000"/>
                    <a:lumOff val="35000"/>
                  </a:schemeClr>
                </a:solidFill>
              </a:rPr>
              <a:t>Completeness</a:t>
            </a:r>
          </a:p>
        </c:rich>
      </c:tx>
      <c:layout>
        <c:manualLayout>
          <c:xMode val="edge"/>
          <c:yMode val="edge"/>
          <c:x val="0.267456948346904"/>
          <c:y val="0.06138034030037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4964311604959"/>
          <c:y val="0.133398427490838"/>
          <c:w val="0.867981328597017"/>
          <c:h val="0.70611930431790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50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ser>
          <c:idx val="0"/>
          <c:order val="7"/>
          <c:tx>
            <c:strRef>
              <c:f>data!$D$6</c:f>
              <c:strCache>
                <c:ptCount val="1"/>
                <c:pt idx="0">
                  <c:v>Resource Title</c:v>
                </c:pt>
              </c:strCache>
            </c:strRef>
          </c:tx>
          <c:spPr>
            <a:ln w="28575" cap="rnd">
              <a:solidFill>
                <a:schemeClr val="accent1"/>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data!$E$6:$P$6</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1"/>
          <c:order val="8"/>
          <c:tx>
            <c:strRef>
              <c:f>data!$D$5</c:f>
              <c:strCache>
                <c:ptCount val="1"/>
                <c:pt idx="0">
                  <c:v>Resource Identifier</c:v>
                </c:pt>
              </c:strCache>
            </c:strRef>
          </c:tx>
          <c:spPr>
            <a:ln w="28575" cap="rnd">
              <a:solidFill>
                <a:schemeClr val="accent2"/>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data!$E$5:$P$5</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2"/>
          <c:order val="9"/>
          <c:tx>
            <c:strRef>
              <c:f>data!$D$7</c:f>
              <c:strCache>
                <c:ptCount val="1"/>
                <c:pt idx="0">
                  <c:v>Author / Originator</c:v>
                </c:pt>
              </c:strCache>
            </c:strRef>
          </c:tx>
          <c:spPr>
            <a:ln w="28575" cap="rnd">
              <a:solidFill>
                <a:schemeClr val="accent3"/>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data!$E$7:$P$7</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7"/>
          <c:order val="10"/>
          <c:tx>
            <c:strRef>
              <c:f>data!$D$12</c:f>
              <c:strCache>
                <c:ptCount val="1"/>
                <c:pt idx="0">
                  <c:v>Resource Contact</c:v>
                </c:pt>
              </c:strCache>
            </c:strRef>
          </c:tx>
          <c:spPr>
            <a:ln w="127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data!$E$12:$P$12</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dLbls>
          <c:showLegendKey val="0"/>
          <c:showVal val="0"/>
          <c:showCatName val="0"/>
          <c:showSerName val="0"/>
          <c:showPercent val="0"/>
          <c:showBubbleSize val="0"/>
        </c:dLbls>
        <c:smooth val="0"/>
        <c:axId val="-1073331232"/>
        <c:axId val="-1073329184"/>
      </c:lineChart>
      <c:catAx>
        <c:axId val="-1073331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29184"/>
        <c:crosses val="autoZero"/>
        <c:auto val="1"/>
        <c:lblAlgn val="ctr"/>
        <c:lblOffset val="100"/>
        <c:noMultiLvlLbl val="0"/>
      </c:catAx>
      <c:valAx>
        <c:axId val="-1073329184"/>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31232"/>
        <c:crosses val="autoZero"/>
        <c:crossBetween val="between"/>
        <c:majorUnit val="0.1"/>
        <c:minorUnit val="0.01"/>
      </c:valAx>
      <c:spPr>
        <a:noFill/>
        <a:ln>
          <a:noFill/>
        </a:ln>
        <a:effectLst/>
      </c:spPr>
    </c:plotArea>
    <c:legend>
      <c:legendPos val="b"/>
      <c:layout>
        <c:manualLayout>
          <c:xMode val="edge"/>
          <c:yMode val="edge"/>
          <c:x val="0.0544987992182952"/>
          <c:y val="0.90120693244848"/>
          <c:w val="0.945501200781705"/>
          <c:h val="0.097780156853678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solidFill>
                  <a:schemeClr val="tx1">
                    <a:lumMod val="65000"/>
                    <a:lumOff val="35000"/>
                  </a:schemeClr>
                </a:solidFill>
              </a:rPr>
              <a:t>LTER Collection Heterogeneity</a:t>
            </a:r>
            <a:endParaRPr lang="en-US" sz="3600" dirty="0">
              <a:solidFill>
                <a:schemeClr val="tx1">
                  <a:lumMod val="65000"/>
                  <a:lumOff val="35000"/>
                </a:schemeClr>
              </a:solidFill>
            </a:endParaRPr>
          </a:p>
        </c:rich>
      </c:tx>
      <c:layout>
        <c:manualLayout>
          <c:xMode val="edge"/>
          <c:yMode val="edge"/>
          <c:x val="0.331094637530742"/>
          <c:y val="0.21034070371576"/>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403146967782433"/>
          <c:w val="0.894448926653015"/>
          <c:h val="0.390575664553676"/>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073530032"/>
        <c:axId val="-1227473920"/>
      </c:barChart>
      <c:catAx>
        <c:axId val="-107353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473920"/>
        <c:crosses val="autoZero"/>
        <c:auto val="1"/>
        <c:lblAlgn val="ctr"/>
        <c:lblOffset val="100"/>
        <c:noMultiLvlLbl val="0"/>
      </c:catAx>
      <c:valAx>
        <c:axId val="-122747392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smtClean="0"/>
                  <a:t># Signature Groups</a:t>
                </a:r>
                <a:endParaRPr lang="en-US" sz="2400" dirty="0"/>
              </a:p>
            </c:rich>
          </c:tx>
          <c:layout>
            <c:manualLayout>
              <c:xMode val="edge"/>
              <c:yMode val="edge"/>
              <c:x val="0.000233600734582832"/>
              <c:y val="0.220004456998713"/>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530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LTER </a:t>
            </a:r>
            <a:r>
              <a:rPr lang="en-US" sz="3600" b="0" i="0" baseline="0" dirty="0">
                <a:solidFill>
                  <a:schemeClr val="tx1">
                    <a:lumMod val="65000"/>
                    <a:lumOff val="35000"/>
                  </a:schemeClr>
                </a:solidFill>
                <a:effectLst/>
              </a:rPr>
              <a:t>Collection Evolution of LTER Identification</a:t>
            </a:r>
            <a:endParaRPr lang="en-US" sz="3600" dirty="0">
              <a:solidFill>
                <a:schemeClr val="tx1">
                  <a:lumMod val="65000"/>
                  <a:lumOff val="35000"/>
                </a:schemeClr>
              </a:solidFill>
              <a:effectLst/>
            </a:endParaRPr>
          </a:p>
        </c:rich>
      </c:tx>
      <c:layout>
        <c:manualLayout>
          <c:xMode val="edge"/>
          <c:yMode val="edge"/>
          <c:x val="0.248813782382401"/>
          <c:y val="0.0283355379242497"/>
        </c:manualLayout>
      </c:layout>
      <c:overlay val="0"/>
      <c:spPr>
        <a:noFill/>
        <a:ln>
          <a:noFill/>
        </a:ln>
        <a:effectLst/>
      </c:spPr>
      <c:txPr>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848678952480428"/>
          <c:w val="0.911530271632307"/>
          <c:h val="0.849512335601687"/>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199375019601583"/>
                  <c:y val="-0.00909978286273625"/>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58433198037549"/>
                  <c:y val="-0.0285531459177323"/>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0616776989449659"/>
                  <c:y val="-0.0070994613412402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147963968"/>
        <c:axId val="-1147960576"/>
      </c:lineChart>
      <c:catAx>
        <c:axId val="-1147963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Missing Concepts</a:t>
                </a:r>
                <a:endParaRPr lang="en-US" sz="2400" dirty="0"/>
              </a:p>
            </c:rich>
          </c:tx>
          <c:layout>
            <c:manualLayout>
              <c:xMode val="edge"/>
              <c:yMode val="edge"/>
              <c:x val="0.466539511877272"/>
              <c:y val="0.977250403414"/>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0576"/>
        <c:crosses val="autoZero"/>
        <c:auto val="1"/>
        <c:lblAlgn val="ctr"/>
        <c:lblOffset val="100"/>
        <c:noMultiLvlLbl val="0"/>
      </c:catAx>
      <c:valAx>
        <c:axId val="-1147960576"/>
        <c:scaling>
          <c:orientation val="minMax"/>
          <c:max val="215.0"/>
          <c:min val="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3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Collection Completeness Evolution Model</a:t>
            </a:r>
            <a:endParaRPr lang="en-US" sz="3600" dirty="0">
              <a:solidFill>
                <a:schemeClr val="tx1">
                  <a:lumMod val="65000"/>
                  <a:lumOff val="35000"/>
                </a:schemeClr>
              </a:solidFill>
              <a:effectLst/>
            </a:endParaRPr>
          </a:p>
        </c:rich>
      </c:tx>
      <c:layout>
        <c:manualLayout>
          <c:xMode val="edge"/>
          <c:yMode val="edge"/>
          <c:x val="0.255391316607577"/>
          <c:y val="0.00180859975318074"/>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4766712151178"/>
          <c:y val="0.0642132495973771"/>
          <c:w val="0.859472990323057"/>
          <c:h val="0.799683139859033"/>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65066139476109"/>
                  <c:y val="0.22015445042444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108808459542588"/>
                      <c:h val="0.072547015873328"/>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273.4374999999997</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8.544921874999998</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10479668108946"/>
                  <c:y val="-0.0218183373740853"/>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manualLayout>
                      <c:w val="0.0919064474360388"/>
                      <c:h val="0.0325646054861305"/>
                    </c:manualLayout>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4.620552062988277</c:v>
                </c:pt>
                <c:pt idx="5">
                  <c:v>14.7857666015625</c:v>
                </c:pt>
                <c:pt idx="6">
                  <c:v>36.96441650390624</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43.83748769760126</c:v>
                </c:pt>
                <c:pt idx="9">
                  <c:v>77.93331146240234</c:v>
                </c:pt>
                <c:pt idx="10">
                  <c:v>846.271872520447</c:v>
                </c:pt>
              </c:numCache>
            </c:numRef>
          </c:val>
          <c:smooth val="0"/>
        </c:ser>
        <c:dLbls>
          <c:showLegendKey val="0"/>
          <c:showVal val="0"/>
          <c:showCatName val="0"/>
          <c:showSerName val="0"/>
          <c:showPercent val="0"/>
          <c:showBubbleSize val="0"/>
        </c:dLbls>
        <c:smooth val="0"/>
        <c:axId val="-1224809808"/>
        <c:axId val="-1224806416"/>
      </c:lineChart>
      <c:catAx>
        <c:axId val="-122480980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manualLayout>
              <c:xMode val="edge"/>
              <c:yMode val="edge"/>
              <c:x val="0.444212071905535"/>
              <c:y val="0.94728539420469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6416"/>
        <c:crosses val="autoZero"/>
        <c:auto val="1"/>
        <c:lblAlgn val="ctr"/>
        <c:lblOffset val="100"/>
        <c:noMultiLvlLbl val="0"/>
      </c:catAx>
      <c:valAx>
        <c:axId val="-12248064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0.3836</cdr:x>
      <cdr:y>0.95106</cdr:y>
    </cdr:from>
    <cdr:to>
      <cdr:x>0.59984</cdr:x>
      <cdr:y>0.98672</cdr:y>
    </cdr:to>
    <cdr:sp macro="" textlink="">
      <cdr:nvSpPr>
        <cdr:cNvPr id="5" name="TextBox 4"/>
        <cdr:cNvSpPr txBox="1"/>
      </cdr:nvSpPr>
      <cdr:spPr>
        <a:xfrm xmlns:a="http://schemas.openxmlformats.org/drawingml/2006/main">
          <a:off x="5884258" y="8776619"/>
          <a:ext cx="3317028" cy="329080"/>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solidFill>
                <a:schemeClr val="tx1">
                  <a:lumMod val="65000"/>
                  <a:lumOff val="35000"/>
                </a:schemeClr>
              </a:solidFill>
            </a:rPr>
            <a:t>#</a:t>
          </a:r>
          <a:r>
            <a:rPr lang="en-US" sz="2400" b="0" baseline="0" dirty="0">
              <a:solidFill>
                <a:schemeClr val="tx1">
                  <a:lumMod val="65000"/>
                  <a:lumOff val="35000"/>
                </a:schemeClr>
              </a:solidFill>
            </a:rPr>
            <a:t> </a:t>
          </a:r>
          <a:r>
            <a:rPr lang="en-US" sz="2400" dirty="0" smtClean="0">
              <a:solidFill>
                <a:schemeClr val="tx1">
                  <a:lumMod val="65000"/>
                  <a:lumOff val="35000"/>
                </a:schemeClr>
              </a:solidFill>
            </a:rPr>
            <a:t>M</a:t>
          </a:r>
          <a:r>
            <a:rPr lang="en-US" sz="2400" b="0" dirty="0" smtClean="0">
              <a:solidFill>
                <a:schemeClr val="tx1">
                  <a:lumMod val="65000"/>
                  <a:lumOff val="35000"/>
                </a:schemeClr>
              </a:solidFill>
            </a:rPr>
            <a:t>issing Concepts</a:t>
          </a:r>
          <a:endParaRPr lang="en-US" sz="1100" b="0" dirty="0">
            <a:solidFill>
              <a:schemeClr val="tx1">
                <a:lumMod val="65000"/>
                <a:lumOff val="35000"/>
              </a:schemeClr>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0.3907</cdr:x>
      <cdr:y>0.30239</cdr:y>
    </cdr:from>
    <cdr:to>
      <cdr:x>0.64194</cdr:x>
      <cdr:y>0.40786</cdr:y>
    </cdr:to>
    <cdr:sp macro="" textlink="">
      <cdr:nvSpPr>
        <cdr:cNvPr id="2" name="Right Arrow 1"/>
        <cdr:cNvSpPr/>
      </cdr:nvSpPr>
      <cdr:spPr>
        <a:xfrm xmlns:a="http://schemas.openxmlformats.org/drawingml/2006/main">
          <a:off x="5963568" y="3102345"/>
          <a:ext cx="3834878" cy="1082060"/>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dirty="0">
              <a:solidFill>
                <a:schemeClr val="tx1"/>
              </a:solidFill>
            </a:rPr>
            <a:t>Collection </a:t>
          </a:r>
          <a:r>
            <a:rPr lang="en-US" sz="2400" baseline="0" dirty="0">
              <a:solidFill>
                <a:schemeClr val="tx1"/>
              </a:solidFill>
            </a:rPr>
            <a:t>Completeness</a:t>
          </a:r>
          <a:endParaRPr lang="en-US" sz="2400" dirty="0">
            <a:solidFill>
              <a:schemeClr val="tx1"/>
            </a:solidFill>
          </a:endParaRPr>
        </a:p>
      </cdr:txBody>
    </cdr:sp>
  </cdr:relSizeAnchor>
</c:userShape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12/6/16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12/6/16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tiff"/><Relationship Id="rId6" Type="http://schemas.openxmlformats.org/officeDocument/2006/relationships/image" Target="../media/image2.png"/><Relationship Id="rId7" Type="http://schemas.openxmlformats.org/officeDocument/2006/relationships/chart" Target="../charts/chart3.xml"/><Relationship Id="rId8" Type="http://schemas.openxmlformats.org/officeDocument/2006/relationships/chart" Target="../charts/chart4.xml"/><Relationship Id="rId9" Type="http://schemas.openxmlformats.org/officeDocument/2006/relationships/chart" Target="../charts/chart5.xml"/><Relationship Id="rId10"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Chart 41"/>
          <p:cNvGraphicFramePr>
            <a:graphicFrameLocks noGrp="1"/>
          </p:cNvGraphicFramePr>
          <p:nvPr>
            <p:extLst>
              <p:ext uri="{D42A27DB-BD31-4B8C-83A1-F6EECF244321}">
                <p14:modId xmlns:p14="http://schemas.microsoft.com/office/powerpoint/2010/main" val="1660922976"/>
              </p:ext>
            </p:extLst>
          </p:nvPr>
        </p:nvGraphicFramePr>
        <p:xfrm>
          <a:off x="34611609" y="21679759"/>
          <a:ext cx="15339568" cy="102862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9" name="Chart 58"/>
          <p:cNvGraphicFramePr>
            <a:graphicFrameLocks noGrp="1"/>
          </p:cNvGraphicFramePr>
          <p:nvPr>
            <p:extLst>
              <p:ext uri="{D42A27DB-BD31-4B8C-83A1-F6EECF244321}">
                <p14:modId xmlns:p14="http://schemas.microsoft.com/office/powerpoint/2010/main" val="2078210443"/>
              </p:ext>
            </p:extLst>
          </p:nvPr>
        </p:nvGraphicFramePr>
        <p:xfrm>
          <a:off x="33748431" y="3800655"/>
          <a:ext cx="16202746" cy="13230066"/>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8344197" y="528480"/>
            <a:ext cx="34518006" cy="1569660"/>
          </a:xfrm>
          <a:prstGeom prst="rect">
            <a:avLst/>
          </a:prstGeom>
          <a:noFill/>
        </p:spPr>
        <p:txBody>
          <a:bodyPr wrap="square" rtlCol="0">
            <a:spAutoFit/>
          </a:bodyPr>
          <a:lstStyle/>
          <a:p>
            <a:pPr algn="ctr"/>
            <a:r>
              <a:rPr lang="en-US" sz="9600" dirty="0" smtClean="0"/>
              <a:t>Do Community Recommendations Improve Metadata Completeness?  </a:t>
            </a:r>
            <a:endParaRPr lang="en-US" sz="9600" dirty="0"/>
          </a:p>
        </p:txBody>
      </p:sp>
      <p:sp>
        <p:nvSpPr>
          <p:cNvPr id="30" name="TextBox 29"/>
          <p:cNvSpPr txBox="1"/>
          <p:nvPr/>
        </p:nvSpPr>
        <p:spPr>
          <a:xfrm>
            <a:off x="9734557" y="1899719"/>
            <a:ext cx="31737286" cy="1261884"/>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600" dirty="0" smtClean="0"/>
              <a:t> </a:t>
            </a:r>
            <a:r>
              <a:rPr lang="en-US" sz="2400" dirty="0" smtClean="0"/>
              <a:t>1</a:t>
            </a:r>
            <a:r>
              <a:rPr lang="en-US" sz="2400" dirty="0" smtClean="0"/>
              <a:t>. The </a:t>
            </a:r>
            <a:r>
              <a:rPr lang="en-US" sz="2400" dirty="0"/>
              <a:t>HDF </a:t>
            </a:r>
            <a:r>
              <a:rPr lang="en-US" sz="2400" dirty="0" smtClean="0"/>
              <a:t>Group, 2. </a:t>
            </a:r>
            <a:r>
              <a:rPr lang="en-US" sz="2400" dirty="0"/>
              <a:t>National Center for Ecological Analysis and </a:t>
            </a:r>
            <a:r>
              <a:rPr lang="en-US" sz="2400" dirty="0" smtClean="0"/>
              <a:t>Synthesis 3. United States Geological Society</a:t>
            </a:r>
            <a:endParaRPr lang="en-US" sz="2400" dirty="0"/>
          </a:p>
        </p:txBody>
      </p:sp>
      <p:pic>
        <p:nvPicPr>
          <p:cNvPr id="32" name="Picture 31"/>
          <p:cNvPicPr>
            <a:picLocks noChangeAspect="1"/>
          </p:cNvPicPr>
          <p:nvPr/>
        </p:nvPicPr>
        <p:blipFill>
          <a:blip r:embed="rId5"/>
          <a:stretch>
            <a:fillRect/>
          </a:stretch>
        </p:blipFill>
        <p:spPr>
          <a:xfrm>
            <a:off x="567134" y="474534"/>
            <a:ext cx="2502309" cy="2722431"/>
          </a:xfrm>
          <a:prstGeom prst="rect">
            <a:avLst/>
          </a:prstGeom>
        </p:spPr>
      </p:pic>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0396" b="33041"/>
          <a:stretch/>
        </p:blipFill>
        <p:spPr>
          <a:xfrm>
            <a:off x="489998" y="31559557"/>
            <a:ext cx="3556000" cy="928688"/>
          </a:xfrm>
          <a:prstGeom prst="rect">
            <a:avLst/>
          </a:prstGeom>
        </p:spPr>
      </p:pic>
      <p:sp>
        <p:nvSpPr>
          <p:cNvPr id="16" name="TextBox 15"/>
          <p:cNvSpPr txBox="1"/>
          <p:nvPr/>
        </p:nvSpPr>
        <p:spPr>
          <a:xfrm>
            <a:off x="17318736" y="3460325"/>
            <a:ext cx="16742595" cy="6494085"/>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3200" dirty="0" smtClean="0"/>
              <a:t>Sampled 250 LTER </a:t>
            </a:r>
            <a:r>
              <a:rPr lang="en-US" sz="3200" dirty="0"/>
              <a:t>metadata records </a:t>
            </a:r>
            <a:r>
              <a:rPr lang="en-US" sz="3200" dirty="0" smtClean="0"/>
              <a:t>from </a:t>
            </a:r>
            <a:r>
              <a:rPr lang="en-US" sz="3200" dirty="0" err="1" smtClean="0"/>
              <a:t>DataONE</a:t>
            </a:r>
            <a:r>
              <a:rPr lang="en-US" sz="3200" dirty="0" smtClean="0"/>
              <a:t> to create collections for each year </a:t>
            </a:r>
            <a:r>
              <a:rPr lang="en-US" sz="3200" dirty="0"/>
              <a:t>2005-2016</a:t>
            </a:r>
            <a:r>
              <a:rPr lang="en-US" sz="3200" dirty="0" smtClean="0"/>
              <a:t>.</a:t>
            </a:r>
          </a:p>
          <a:p>
            <a:pPr marL="571500" indent="-571500">
              <a:buFont typeface="Arial" charset="0"/>
              <a:buChar char="•"/>
            </a:pPr>
            <a:r>
              <a:rPr lang="en-US" sz="3200" dirty="0" smtClean="0"/>
              <a:t>Measured conceptual content existence in each record.</a:t>
            </a:r>
          </a:p>
          <a:p>
            <a:pPr marL="571500" indent="-571500">
              <a:buFont typeface="Arial" charset="0"/>
              <a:buChar char="•"/>
            </a:pPr>
            <a:r>
              <a:rPr lang="en-US" sz="3200" dirty="0" smtClean="0"/>
              <a:t>Analyzed results for LTER Completeness in the Recommendations Analysis Dashboard</a:t>
            </a:r>
            <a:r>
              <a:rPr lang="en-US" sz="3200" baseline="-25000" dirty="0" smtClean="0"/>
              <a:t>1 </a:t>
            </a:r>
            <a:r>
              <a:rPr lang="en-US" sz="3200" dirty="0" smtClean="0"/>
              <a:t>for each years collection.  </a:t>
            </a:r>
          </a:p>
          <a:p>
            <a:pPr marL="571500" indent="-571500">
              <a:buFont typeface="Arial" charset="0"/>
              <a:buChar char="•"/>
            </a:pPr>
            <a:r>
              <a:rPr lang="en-US" sz="3200" dirty="0" smtClean="0"/>
              <a:t>Compared analyses across time periods using collection evolution</a:t>
            </a:r>
            <a:r>
              <a:rPr lang="en-US" sz="3200" baseline="-25000" dirty="0" smtClean="0"/>
              <a:t>2</a:t>
            </a:r>
            <a:r>
              <a:rPr lang="en-US" sz="3200" dirty="0" smtClean="0"/>
              <a:t> analysis and a variation that focuses on individual concept completeness. </a:t>
            </a:r>
          </a:p>
          <a:p>
            <a:pPr marL="571500" indent="-571500">
              <a:buFont typeface="Arial" charset="0"/>
              <a:buChar char="•"/>
            </a:pPr>
            <a:r>
              <a:rPr lang="en-US" sz="3200" dirty="0" smtClean="0"/>
              <a:t>Compared heterogeneity of each collection to completeness using signature score groups</a:t>
            </a:r>
            <a:r>
              <a:rPr lang="en-US" sz="3200" baseline="-25000" dirty="0" smtClean="0"/>
              <a:t>1</a:t>
            </a:r>
            <a:r>
              <a:rPr lang="en-US" sz="3200" dirty="0"/>
              <a:t> </a:t>
            </a:r>
            <a:r>
              <a:rPr lang="en-US" sz="3200" dirty="0" smtClean="0"/>
              <a:t>and a distribution of completeness for each year.</a:t>
            </a:r>
          </a:p>
          <a:p>
            <a:endParaRPr lang="en-US" sz="4000" dirty="0" smtClean="0"/>
          </a:p>
          <a:p>
            <a:endParaRPr lang="en-US" sz="4000" dirty="0"/>
          </a:p>
        </p:txBody>
      </p:sp>
      <p:sp>
        <p:nvSpPr>
          <p:cNvPr id="18" name="TextBox 17"/>
          <p:cNvSpPr txBox="1"/>
          <p:nvPr/>
        </p:nvSpPr>
        <p:spPr>
          <a:xfrm>
            <a:off x="36120584" y="22026124"/>
            <a:ext cx="13447516" cy="584775"/>
          </a:xfrm>
          <a:prstGeom prst="rect">
            <a:avLst/>
          </a:prstGeom>
          <a:noFill/>
        </p:spPr>
        <p:txBody>
          <a:bodyPr wrap="square" rtlCol="0">
            <a:spAutoFit/>
          </a:bodyPr>
          <a:lstStyle/>
          <a:p>
            <a:r>
              <a:rPr lang="en-US" sz="3200" dirty="0"/>
              <a:t>H</a:t>
            </a:r>
            <a:r>
              <a:rPr lang="en-US" sz="3200" dirty="0" smtClean="0"/>
              <a:t>eterogeneity has no </a:t>
            </a:r>
            <a:r>
              <a:rPr lang="en-US" sz="3200" dirty="0" smtClean="0"/>
              <a:t>noticeable</a:t>
            </a:r>
            <a:r>
              <a:rPr lang="en-US" sz="3200" dirty="0" smtClean="0"/>
              <a:t> </a:t>
            </a:r>
            <a:r>
              <a:rPr lang="en-US" sz="3200" dirty="0" smtClean="0"/>
              <a:t>effect on the completeness of a collection.</a:t>
            </a:r>
            <a:endParaRPr lang="en-US" sz="3200" dirty="0"/>
          </a:p>
        </p:txBody>
      </p:sp>
      <p:sp>
        <p:nvSpPr>
          <p:cNvPr id="19" name="TextBox 18"/>
          <p:cNvSpPr txBox="1"/>
          <p:nvPr/>
        </p:nvSpPr>
        <p:spPr>
          <a:xfrm>
            <a:off x="12514205" y="32052076"/>
            <a:ext cx="26177989" cy="461665"/>
          </a:xfrm>
          <a:prstGeom prst="rect">
            <a:avLst/>
          </a:prstGeom>
          <a:noFill/>
        </p:spPr>
        <p:txBody>
          <a:bodyPr wrap="square" rtlCol="0">
            <a:spAutoFit/>
          </a:bodyPr>
          <a:lstStyle/>
          <a:p>
            <a:r>
              <a:rPr lang="en-US" sz="2400" dirty="0" smtClean="0">
                <a:solidFill>
                  <a:schemeClr val="tx1">
                    <a:lumMod val="65000"/>
                    <a:lumOff val="35000"/>
                  </a:schemeClr>
                </a:solidFill>
              </a:rPr>
              <a:t>1. See </a:t>
            </a:r>
            <a:r>
              <a:rPr lang="en-US" sz="2400" dirty="0">
                <a:solidFill>
                  <a:schemeClr val="tx1">
                    <a:lumMod val="65000"/>
                    <a:lumOff val="35000"/>
                  </a:schemeClr>
                </a:solidFill>
              </a:rPr>
              <a:t>bottom third of </a:t>
            </a:r>
            <a:r>
              <a:rPr lang="en-US" sz="2400" dirty="0">
                <a:solidFill>
                  <a:schemeClr val="tx1">
                    <a:lumMod val="65000"/>
                    <a:lumOff val="35000"/>
                  </a:schemeClr>
                </a:solidFill>
                <a:cs typeface="Calibri"/>
              </a:rPr>
              <a:t>Evaluating and Evolving Metadata in Multiple Dialects, </a:t>
            </a:r>
            <a:r>
              <a:rPr lang="en-US" sz="2400" dirty="0" smtClean="0">
                <a:solidFill>
                  <a:schemeClr val="tx1">
                    <a:lumMod val="65000"/>
                    <a:lumOff val="35000"/>
                  </a:schemeClr>
                </a:solidFill>
                <a:cs typeface="Calibri"/>
              </a:rPr>
              <a:t>IN23C-1781 for a description  </a:t>
            </a:r>
            <a:r>
              <a:rPr lang="en-US" sz="2400" dirty="0" smtClean="0">
                <a:solidFill>
                  <a:schemeClr val="tx1">
                    <a:lumMod val="65000"/>
                    <a:lumOff val="35000"/>
                  </a:schemeClr>
                </a:solidFill>
              </a:rPr>
              <a:t>2</a:t>
            </a:r>
            <a:r>
              <a:rPr lang="en-US" sz="2400" dirty="0">
                <a:solidFill>
                  <a:schemeClr val="tx1">
                    <a:lumMod val="65000"/>
                    <a:lumOff val="35000"/>
                  </a:schemeClr>
                </a:solidFill>
              </a:rPr>
              <a:t>. See top right of </a:t>
            </a:r>
            <a:r>
              <a:rPr lang="en-US" sz="2400" dirty="0">
                <a:solidFill>
                  <a:schemeClr val="tx1">
                    <a:lumMod val="65000"/>
                    <a:lumOff val="35000"/>
                  </a:schemeClr>
                </a:solidFill>
                <a:cs typeface="Calibri"/>
              </a:rPr>
              <a:t>Evaluating and Evolving Metadata in Multiple Dialects, IN23C-1781 for a </a:t>
            </a:r>
            <a:r>
              <a:rPr lang="en-US" sz="2400" dirty="0" smtClean="0">
                <a:solidFill>
                  <a:schemeClr val="tx1">
                    <a:lumMod val="65000"/>
                    <a:lumOff val="35000"/>
                  </a:schemeClr>
                </a:solidFill>
                <a:cs typeface="Calibri"/>
              </a:rPr>
              <a:t>description</a:t>
            </a:r>
            <a:endParaRPr lang="en-US" sz="2400" dirty="0">
              <a:solidFill>
                <a:schemeClr val="tx1">
                  <a:lumMod val="65000"/>
                  <a:lumOff val="35000"/>
                </a:schemeClr>
              </a:solidFill>
            </a:endParaRPr>
          </a:p>
        </p:txBody>
      </p:sp>
      <p:sp>
        <p:nvSpPr>
          <p:cNvPr id="36" name="TextBox 35"/>
          <p:cNvSpPr txBox="1"/>
          <p:nvPr/>
        </p:nvSpPr>
        <p:spPr>
          <a:xfrm>
            <a:off x="46548329" y="31997745"/>
            <a:ext cx="4357043" cy="523220"/>
          </a:xfrm>
          <a:prstGeom prst="rect">
            <a:avLst/>
          </a:prstGeom>
          <a:noFill/>
        </p:spPr>
        <p:txBody>
          <a:bodyPr wrap="square" rtlCol="0">
            <a:spAutoFit/>
          </a:bodyPr>
          <a:lstStyle/>
          <a:p>
            <a:r>
              <a:rPr lang="en-US" sz="2800" dirty="0" smtClean="0">
                <a:solidFill>
                  <a:schemeClr val="tx1">
                    <a:lumMod val="65000"/>
                    <a:lumOff val="35000"/>
                  </a:schemeClr>
                </a:solidFill>
              </a:rPr>
              <a:t>NSF-DIBBS Award 1443062</a:t>
            </a:r>
            <a:endParaRPr lang="en-US" sz="2800" dirty="0">
              <a:solidFill>
                <a:schemeClr val="tx1">
                  <a:lumMod val="65000"/>
                  <a:lumOff val="35000"/>
                </a:schemeClr>
              </a:solidFill>
            </a:endParaRPr>
          </a:p>
        </p:txBody>
      </p:sp>
      <p:graphicFrame>
        <p:nvGraphicFramePr>
          <p:cNvPr id="43" name="Chart 42"/>
          <p:cNvGraphicFramePr>
            <a:graphicFrameLocks noGrp="1"/>
          </p:cNvGraphicFramePr>
          <p:nvPr>
            <p:extLst>
              <p:ext uri="{D42A27DB-BD31-4B8C-83A1-F6EECF244321}">
                <p14:modId xmlns:p14="http://schemas.microsoft.com/office/powerpoint/2010/main" val="1453565526"/>
              </p:ext>
            </p:extLst>
          </p:nvPr>
        </p:nvGraphicFramePr>
        <p:xfrm>
          <a:off x="34611609" y="17740729"/>
          <a:ext cx="15085569" cy="42853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539699172"/>
              </p:ext>
            </p:extLst>
          </p:nvPr>
        </p:nvGraphicFramePr>
        <p:xfrm>
          <a:off x="16970875" y="12235606"/>
          <a:ext cx="17090456" cy="1960702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914856718"/>
              </p:ext>
            </p:extLst>
          </p:nvPr>
        </p:nvGraphicFramePr>
        <p:xfrm>
          <a:off x="1533402" y="21548035"/>
          <a:ext cx="15263804" cy="10408205"/>
        </p:xfrm>
        <a:graphic>
          <a:graphicData uri="http://schemas.openxmlformats.org/drawingml/2006/chart">
            <c:chart xmlns:c="http://schemas.openxmlformats.org/drawingml/2006/chart" xmlns:r="http://schemas.openxmlformats.org/officeDocument/2006/relationships" r:id="rId9"/>
          </a:graphicData>
        </a:graphic>
      </p:graphicFrame>
      <p:sp>
        <p:nvSpPr>
          <p:cNvPr id="55" name="TextBox 54"/>
          <p:cNvSpPr txBox="1"/>
          <p:nvPr/>
        </p:nvSpPr>
        <p:spPr>
          <a:xfrm>
            <a:off x="17303271" y="8964900"/>
            <a:ext cx="16429695" cy="2308324"/>
          </a:xfrm>
          <a:prstGeom prst="rect">
            <a:avLst/>
          </a:prstGeom>
          <a:noFill/>
        </p:spPr>
        <p:txBody>
          <a:bodyPr wrap="square" rtlCol="0">
            <a:spAutoFit/>
          </a:bodyPr>
          <a:lstStyle/>
          <a:p>
            <a:r>
              <a:rPr lang="en-US" sz="4800" dirty="0" smtClean="0"/>
              <a:t>Limitations</a:t>
            </a:r>
          </a:p>
          <a:p>
            <a:pPr marL="571500" indent="-571500">
              <a:buFont typeface="Arial" charset="0"/>
              <a:buChar char="•"/>
            </a:pPr>
            <a:r>
              <a:rPr lang="en-US" sz="3200" dirty="0" smtClean="0"/>
              <a:t>Not a set of records through time.</a:t>
            </a:r>
          </a:p>
          <a:p>
            <a:pPr marL="571500" indent="-571500">
              <a:buFont typeface="Arial" charset="0"/>
              <a:buChar char="•"/>
            </a:pPr>
            <a:r>
              <a:rPr lang="en-US" sz="3200" dirty="0" smtClean="0"/>
              <a:t>Sampling proportion vs sampling size.</a:t>
            </a:r>
          </a:p>
          <a:p>
            <a:pPr marL="571500" indent="-571500">
              <a:buFont typeface="Arial" charset="0"/>
              <a:buChar char="•"/>
            </a:pPr>
            <a:r>
              <a:rPr lang="en-US" sz="3200" dirty="0" smtClean="0"/>
              <a:t>No </a:t>
            </a:r>
            <a:r>
              <a:rPr lang="en-US" sz="3200" dirty="0" smtClean="0"/>
              <a:t>ethnographic perspective.</a:t>
            </a:r>
          </a:p>
        </p:txBody>
      </p:sp>
      <p:sp>
        <p:nvSpPr>
          <p:cNvPr id="56" name="TextBox 55"/>
          <p:cNvSpPr txBox="1"/>
          <p:nvPr/>
        </p:nvSpPr>
        <p:spPr>
          <a:xfrm>
            <a:off x="1697707" y="17397095"/>
            <a:ext cx="14861095" cy="4278094"/>
          </a:xfrm>
          <a:prstGeom prst="rect">
            <a:avLst/>
          </a:prstGeom>
          <a:noFill/>
        </p:spPr>
        <p:txBody>
          <a:bodyPr wrap="square" rtlCol="0">
            <a:spAutoFit/>
          </a:bodyPr>
          <a:lstStyle/>
          <a:p>
            <a:r>
              <a:rPr lang="en-US" sz="4800" dirty="0" smtClean="0"/>
              <a:t>Premise</a:t>
            </a:r>
          </a:p>
          <a:p>
            <a:r>
              <a:rPr lang="en-US" sz="32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a:p>
            <a:endParaRPr lang="en-US" sz="3200" dirty="0" smtClean="0"/>
          </a:p>
        </p:txBody>
      </p:sp>
      <p:sp>
        <p:nvSpPr>
          <p:cNvPr id="5" name="TextBox 4"/>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TextBox 5"/>
          <p:cNvSpPr txBox="1"/>
          <p:nvPr/>
        </p:nvSpPr>
        <p:spPr>
          <a:xfrm>
            <a:off x="18897489" y="15822274"/>
            <a:ext cx="7224134" cy="1569660"/>
          </a:xfrm>
          <a:prstGeom prst="rect">
            <a:avLst/>
          </a:prstGeom>
          <a:noFill/>
        </p:spPr>
        <p:txBody>
          <a:bodyPr wrap="square" rtlCol="0">
            <a:spAutoFit/>
          </a:bodyPr>
          <a:lstStyle/>
          <a:p>
            <a:r>
              <a:rPr lang="en-US" sz="3200" dirty="0" smtClean="0"/>
              <a:t>There </a:t>
            </a:r>
            <a:r>
              <a:rPr lang="en-US" sz="3200" dirty="0" smtClean="0"/>
              <a:t>is no </a:t>
            </a:r>
            <a:r>
              <a:rPr lang="en-US" sz="3200" dirty="0"/>
              <a:t>clear </a:t>
            </a:r>
            <a:r>
              <a:rPr lang="en-US" sz="3200" dirty="0" smtClean="0"/>
              <a:t>progression </a:t>
            </a:r>
            <a:r>
              <a:rPr lang="en-US" sz="3200" dirty="0"/>
              <a:t>towards completeness of </a:t>
            </a:r>
            <a:r>
              <a:rPr lang="en-US" sz="3200" dirty="0" smtClean="0"/>
              <a:t>the collection with regard to the recommendation </a:t>
            </a:r>
            <a:r>
              <a:rPr lang="en-US" sz="3200" dirty="0"/>
              <a:t>over </a:t>
            </a:r>
            <a:r>
              <a:rPr lang="en-US" sz="3200" dirty="0" smtClean="0"/>
              <a:t>time.  </a:t>
            </a:r>
            <a:endParaRPr lang="en-US" sz="3200" dirty="0"/>
          </a:p>
        </p:txBody>
      </p:sp>
      <p:sp>
        <p:nvSpPr>
          <p:cNvPr id="8" name="TextBox 7"/>
          <p:cNvSpPr txBox="1"/>
          <p:nvPr/>
        </p:nvSpPr>
        <p:spPr>
          <a:xfrm>
            <a:off x="36120584" y="12760088"/>
            <a:ext cx="6088120" cy="1077218"/>
          </a:xfrm>
          <a:prstGeom prst="rect">
            <a:avLst/>
          </a:prstGeom>
          <a:noFill/>
        </p:spPr>
        <p:txBody>
          <a:bodyPr wrap="square" rtlCol="0">
            <a:spAutoFit/>
          </a:bodyPr>
          <a:lstStyle/>
          <a:p>
            <a:r>
              <a:rPr lang="en-US" sz="3200" dirty="0" smtClean="0"/>
              <a:t>Complete </a:t>
            </a:r>
            <a:r>
              <a:rPr lang="en-US" sz="3200" smtClean="0"/>
              <a:t>adherence </a:t>
            </a:r>
          </a:p>
          <a:p>
            <a:r>
              <a:rPr lang="en-US" sz="3200" dirty="0" smtClean="0"/>
              <a:t>to EML </a:t>
            </a:r>
            <a:r>
              <a:rPr lang="en-US" sz="3200" dirty="0"/>
              <a:t>schema required </a:t>
            </a:r>
            <a:r>
              <a:rPr lang="en-US" sz="3200" dirty="0" smtClean="0"/>
              <a:t>concepts.</a:t>
            </a:r>
          </a:p>
        </p:txBody>
      </p:sp>
      <p:sp>
        <p:nvSpPr>
          <p:cNvPr id="9" name="TextBox 8"/>
          <p:cNvSpPr txBox="1"/>
          <p:nvPr/>
        </p:nvSpPr>
        <p:spPr>
          <a:xfrm>
            <a:off x="35424533" y="16526930"/>
            <a:ext cx="184731" cy="1209242"/>
          </a:xfrm>
          <a:prstGeom prst="rect">
            <a:avLst/>
          </a:prstGeom>
          <a:noFill/>
        </p:spPr>
        <p:txBody>
          <a:bodyPr wrap="none" rtlCol="0">
            <a:spAutoFit/>
          </a:bodyPr>
          <a:lstStyle/>
          <a:p>
            <a:endParaRPr lang="en-US" dirty="0"/>
          </a:p>
        </p:txBody>
      </p:sp>
      <p:sp>
        <p:nvSpPr>
          <p:cNvPr id="10" name="TextBox 9"/>
          <p:cNvSpPr txBox="1"/>
          <p:nvPr/>
        </p:nvSpPr>
        <p:spPr>
          <a:xfrm>
            <a:off x="36120584" y="13933823"/>
            <a:ext cx="11793975" cy="584775"/>
          </a:xfrm>
          <a:prstGeom prst="rect">
            <a:avLst/>
          </a:prstGeom>
          <a:noFill/>
        </p:spPr>
        <p:txBody>
          <a:bodyPr wrap="square" rtlCol="0">
            <a:spAutoFit/>
          </a:bodyPr>
          <a:lstStyle/>
          <a:p>
            <a:r>
              <a:rPr lang="en-US" sz="3200" dirty="0"/>
              <a:t>Inconsistent adoption of other </a:t>
            </a:r>
            <a:r>
              <a:rPr lang="en-US" sz="3200" dirty="0" smtClean="0"/>
              <a:t>concepts in the recommendation level.</a:t>
            </a:r>
            <a:endParaRPr lang="en-US" sz="3200" dirty="0"/>
          </a:p>
        </p:txBody>
      </p:sp>
      <p:sp>
        <p:nvSpPr>
          <p:cNvPr id="60" name="Rectangle 59"/>
          <p:cNvSpPr/>
          <p:nvPr/>
        </p:nvSpPr>
        <p:spPr>
          <a:xfrm>
            <a:off x="1676399" y="3460325"/>
            <a:ext cx="14833243" cy="4493538"/>
          </a:xfrm>
          <a:prstGeom prst="rect">
            <a:avLst/>
          </a:prstGeom>
        </p:spPr>
        <p:txBody>
          <a:bodyPr wrap="square">
            <a:spAutoFit/>
          </a:bodyPr>
          <a:lstStyle/>
          <a:p>
            <a:r>
              <a:rPr lang="en-US" sz="4800" dirty="0" smtClean="0"/>
              <a:t>Background</a:t>
            </a:r>
            <a:endParaRPr lang="en-US" sz="4800" dirty="0"/>
          </a:p>
          <a:p>
            <a:r>
              <a:rPr lang="en-US" sz="3200" dirty="0"/>
              <a:t>Many communities use the term </a:t>
            </a:r>
            <a:r>
              <a:rPr lang="en-US" sz="3200" dirty="0" smtClean="0"/>
              <a:t>language </a:t>
            </a:r>
            <a:r>
              <a:rPr lang="en-US" sz="3200" dirty="0"/>
              <a:t>when they describe their </a:t>
            </a:r>
            <a:r>
              <a:rPr lang="en-US" sz="3200" dirty="0" smtClean="0"/>
              <a:t>metadata. This </a:t>
            </a:r>
            <a:r>
              <a:rPr lang="en-US" sz="3200" dirty="0"/>
              <a:t>approach focuses attention on differences between communities. </a:t>
            </a:r>
            <a:r>
              <a:rPr lang="en-US" sz="3200" dirty="0" smtClean="0"/>
              <a:t>Using the </a:t>
            </a:r>
            <a:r>
              <a:rPr lang="en-US" sz="3200" dirty="0"/>
              <a:t>term </a:t>
            </a:r>
            <a:r>
              <a:rPr lang="en-US" sz="3200" dirty="0" smtClean="0"/>
              <a:t>dialect focuses </a:t>
            </a:r>
            <a:r>
              <a:rPr lang="en-US" sz="3200" dirty="0"/>
              <a:t>attention </a:t>
            </a:r>
            <a:r>
              <a:rPr lang="en-US" sz="3200" dirty="0" smtClean="0"/>
              <a:t>on the </a:t>
            </a:r>
            <a:r>
              <a:rPr lang="en-US" sz="3200" dirty="0"/>
              <a:t>common concepts and </a:t>
            </a:r>
            <a:r>
              <a:rPr lang="en-US" sz="3200" dirty="0" smtClean="0"/>
              <a:t>goals of scientific documentation.</a:t>
            </a:r>
          </a:p>
          <a:p>
            <a:endParaRPr lang="en-US" sz="1400" dirty="0" smtClean="0"/>
          </a:p>
          <a:p>
            <a:r>
              <a:rPr lang="en-US" sz="3200" dirty="0"/>
              <a:t>Recommendations reflect </a:t>
            </a:r>
            <a:r>
              <a:rPr lang="en-US" sz="3200" dirty="0" smtClean="0"/>
              <a:t>the </a:t>
            </a:r>
            <a:r>
              <a:rPr lang="en-US" sz="3200" dirty="0"/>
              <a:t>experiences and documentation </a:t>
            </a:r>
            <a:r>
              <a:rPr lang="en-US" sz="3200" dirty="0" smtClean="0"/>
              <a:t>needs of a community. Recommendations are </a:t>
            </a:r>
            <a:r>
              <a:rPr lang="en-US" sz="3200" dirty="0"/>
              <a:t>an important mechanism for sharing those experiences and </a:t>
            </a:r>
            <a:r>
              <a:rPr lang="en-US" sz="3200" dirty="0" smtClean="0"/>
              <a:t>knowledge so that quality metadata is created throughout the community.</a:t>
            </a:r>
            <a:endParaRPr lang="en-US" sz="3200" dirty="0"/>
          </a:p>
          <a:p>
            <a:endParaRPr lang="en-US" sz="3200" dirty="0"/>
          </a:p>
        </p:txBody>
      </p:sp>
      <p:sp>
        <p:nvSpPr>
          <p:cNvPr id="61" name="TextBox 60"/>
          <p:cNvSpPr txBox="1"/>
          <p:nvPr/>
        </p:nvSpPr>
        <p:spPr>
          <a:xfrm>
            <a:off x="1676400" y="7697268"/>
            <a:ext cx="14817777" cy="3108543"/>
          </a:xfrm>
          <a:prstGeom prst="rect">
            <a:avLst/>
          </a:prstGeom>
        </p:spPr>
        <p:txBody>
          <a:bodyPr wrap="square">
            <a:spAutoFit/>
          </a:bodyPr>
          <a:lstStyle>
            <a:defPPr>
              <a:defRPr lang="en-US"/>
            </a:defPPr>
            <a:lvl1pPr>
              <a:defRPr sz="6000"/>
            </a:lvl1pPr>
          </a:lstStyle>
          <a:p>
            <a:r>
              <a:rPr lang="en-US" sz="3600" dirty="0" smtClean="0"/>
              <a:t>LTER </a:t>
            </a:r>
            <a:r>
              <a:rPr lang="en-US" sz="3600" dirty="0" smtClean="0"/>
              <a:t>and EML</a:t>
            </a:r>
            <a:endParaRPr lang="en-US" sz="3600" dirty="0"/>
          </a:p>
          <a:p>
            <a:r>
              <a:rPr lang="en-US" sz="3200" dirty="0"/>
              <a:t>The Long Range Ecological Network created the LTER Recommendation for Completeness to help guide the creation of Ecological </a:t>
            </a:r>
            <a:r>
              <a:rPr lang="en-US" sz="3200" dirty="0" smtClean="0"/>
              <a:t>Metadata</a:t>
            </a:r>
            <a:r>
              <a:rPr lang="en-US" sz="3200" dirty="0" smtClean="0"/>
              <a:t> </a:t>
            </a:r>
            <a:r>
              <a:rPr lang="en-US" sz="3200" dirty="0"/>
              <a:t>Language </a:t>
            </a:r>
            <a:r>
              <a:rPr lang="en-US" sz="3200" dirty="0" smtClean="0"/>
              <a:t>records. </a:t>
            </a:r>
            <a:endParaRPr lang="en-US" sz="3200" dirty="0"/>
          </a:p>
          <a:p>
            <a:r>
              <a:rPr lang="en-US" sz="3200" dirty="0"/>
              <a:t>There are five levels in the LTER recommendation: Identification, Discovery, Evaluation, Access, and Integration. All levels of </a:t>
            </a:r>
            <a:r>
              <a:rPr lang="en-US" sz="3200" dirty="0" smtClean="0"/>
              <a:t>the LTER recommendation </a:t>
            </a:r>
            <a:r>
              <a:rPr lang="en-US" sz="3200" dirty="0"/>
              <a:t>are subsets of concepts in the EML dialect</a:t>
            </a:r>
            <a:r>
              <a:rPr lang="en-US" sz="3200" dirty="0" smtClean="0"/>
              <a:t>. </a:t>
            </a:r>
            <a:endParaRPr lang="en-US" sz="3600" dirty="0" smtClean="0"/>
          </a:p>
        </p:txBody>
      </p:sp>
      <p:grpSp>
        <p:nvGrpSpPr>
          <p:cNvPr id="62" name="Group 61"/>
          <p:cNvGrpSpPr/>
          <p:nvPr/>
        </p:nvGrpSpPr>
        <p:grpSpPr>
          <a:xfrm>
            <a:off x="5419498" y="11048924"/>
            <a:ext cx="8773579" cy="6329151"/>
            <a:chOff x="4827876" y="27118267"/>
            <a:chExt cx="6455562" cy="5028744"/>
          </a:xfrm>
        </p:grpSpPr>
        <p:sp>
          <p:nvSpPr>
            <p:cNvPr id="63" name="Oval 62"/>
            <p:cNvSpPr/>
            <p:nvPr/>
          </p:nvSpPr>
          <p:spPr>
            <a:xfrm>
              <a:off x="4827876" y="27185226"/>
              <a:ext cx="4199523" cy="4379599"/>
            </a:xfrm>
            <a:prstGeom prst="ellipse">
              <a:avLst/>
            </a:prstGeom>
            <a:solidFill>
              <a:schemeClr val="accent4">
                <a:lumMod val="20000"/>
                <a:lumOff val="8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64" name="Oval 63"/>
            <p:cNvSpPr/>
            <p:nvPr/>
          </p:nvSpPr>
          <p:spPr>
            <a:xfrm>
              <a:off x="7083915" y="27185226"/>
              <a:ext cx="4199523" cy="4379599"/>
            </a:xfrm>
            <a:prstGeom prst="ellipse">
              <a:avLst/>
            </a:prstGeom>
            <a:solidFill>
              <a:schemeClr val="accent3">
                <a:lumMod val="20000"/>
                <a:lumOff val="80000"/>
                <a:alpha val="75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5" name="Group 64"/>
            <p:cNvGrpSpPr/>
            <p:nvPr/>
          </p:nvGrpSpPr>
          <p:grpSpPr>
            <a:xfrm>
              <a:off x="9550011" y="28202662"/>
              <a:ext cx="1640772" cy="1843787"/>
              <a:chOff x="5776310" y="1779447"/>
              <a:chExt cx="960966" cy="1035467"/>
            </a:xfrm>
            <a:solidFill>
              <a:schemeClr val="accent3">
                <a:lumMod val="60000"/>
                <a:lumOff val="40000"/>
              </a:schemeClr>
            </a:solidFill>
          </p:grpSpPr>
          <p:sp>
            <p:nvSpPr>
              <p:cNvPr id="83" name="Oval 82"/>
              <p:cNvSpPr/>
              <p:nvPr/>
            </p:nvSpPr>
            <p:spPr>
              <a:xfrm>
                <a:off x="5776310" y="1779447"/>
                <a:ext cx="960966" cy="103546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4" name="TextBox 83"/>
              <p:cNvSpPr txBox="1"/>
              <p:nvPr/>
            </p:nvSpPr>
            <p:spPr>
              <a:xfrm>
                <a:off x="6168671" y="2153273"/>
                <a:ext cx="251344" cy="240997"/>
              </a:xfrm>
              <a:prstGeom prst="rect">
                <a:avLst/>
              </a:prstGeom>
              <a:noFill/>
              <a:ln w="12700" cmpd="sng">
                <a:noFill/>
              </a:ln>
            </p:spPr>
            <p:txBody>
              <a:bodyPr wrap="none" rtlCol="0">
                <a:spAutoFit/>
              </a:bodyPr>
              <a:lstStyle/>
              <a:p>
                <a:r>
                  <a:rPr lang="en-US" sz="2400" dirty="0" smtClean="0"/>
                  <a:t>R</a:t>
                </a:r>
                <a:r>
                  <a:rPr lang="en-US" sz="2400" baseline="-25000" dirty="0"/>
                  <a:t>7</a:t>
                </a:r>
              </a:p>
            </p:txBody>
          </p:sp>
        </p:grpSp>
        <p:sp>
          <p:nvSpPr>
            <p:cNvPr id="66" name="TextBox 65"/>
            <p:cNvSpPr txBox="1"/>
            <p:nvPr/>
          </p:nvSpPr>
          <p:spPr>
            <a:xfrm>
              <a:off x="9709907" y="30673294"/>
              <a:ext cx="540314" cy="559540"/>
            </a:xfrm>
            <a:prstGeom prst="rect">
              <a:avLst/>
            </a:prstGeom>
            <a:noFill/>
          </p:spPr>
          <p:txBody>
            <a:bodyPr wrap="none" rtlCol="0">
              <a:spAutoFit/>
            </a:bodyPr>
            <a:lstStyle/>
            <a:p>
              <a:r>
                <a:rPr lang="en-US" sz="2400" dirty="0"/>
                <a:t>D</a:t>
              </a:r>
              <a:r>
                <a:rPr lang="en-US" sz="2400" baseline="-25000" dirty="0"/>
                <a:t>2</a:t>
              </a:r>
            </a:p>
          </p:txBody>
        </p:sp>
        <p:sp>
          <p:nvSpPr>
            <p:cNvPr id="67" name="TextBox 66"/>
            <p:cNvSpPr txBox="1"/>
            <p:nvPr/>
          </p:nvSpPr>
          <p:spPr>
            <a:xfrm>
              <a:off x="5647814" y="30660920"/>
              <a:ext cx="540314" cy="559540"/>
            </a:xfrm>
            <a:prstGeom prst="rect">
              <a:avLst/>
            </a:prstGeom>
            <a:noFill/>
          </p:spPr>
          <p:txBody>
            <a:bodyPr wrap="none" rtlCol="0">
              <a:spAutoFit/>
            </a:bodyPr>
            <a:lstStyle/>
            <a:p>
              <a:r>
                <a:rPr lang="en-US" sz="2400" dirty="0"/>
                <a:t>D</a:t>
              </a:r>
              <a:r>
                <a:rPr lang="en-US" sz="2400" baseline="-25000" dirty="0"/>
                <a:t>1</a:t>
              </a:r>
            </a:p>
          </p:txBody>
        </p:sp>
        <p:grpSp>
          <p:nvGrpSpPr>
            <p:cNvPr id="68" name="Group 67"/>
            <p:cNvGrpSpPr/>
            <p:nvPr/>
          </p:nvGrpSpPr>
          <p:grpSpPr>
            <a:xfrm>
              <a:off x="5231789" y="27968198"/>
              <a:ext cx="1082277" cy="1128685"/>
              <a:chOff x="5415983" y="1853970"/>
              <a:chExt cx="1208937" cy="1208937"/>
            </a:xfrm>
            <a:solidFill>
              <a:schemeClr val="accent4">
                <a:lumMod val="60000"/>
                <a:lumOff val="40000"/>
              </a:schemeClr>
            </a:solidFill>
          </p:grpSpPr>
          <p:sp>
            <p:nvSpPr>
              <p:cNvPr id="81" name="Oval 80"/>
              <p:cNvSpPr/>
              <p:nvPr/>
            </p:nvSpPr>
            <p:spPr>
              <a:xfrm>
                <a:off x="5415983" y="185397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2" name="TextBox 81"/>
              <p:cNvSpPr txBox="1"/>
              <p:nvPr/>
            </p:nvSpPr>
            <p:spPr>
              <a:xfrm>
                <a:off x="5827494" y="2378512"/>
                <a:ext cx="508890" cy="494490"/>
              </a:xfrm>
              <a:prstGeom prst="rect">
                <a:avLst/>
              </a:prstGeom>
              <a:noFill/>
              <a:ln w="12700" cmpd="sng">
                <a:noFill/>
              </a:ln>
            </p:spPr>
            <p:txBody>
              <a:bodyPr wrap="none" rtlCol="0">
                <a:spAutoFit/>
              </a:bodyPr>
              <a:lstStyle/>
              <a:p>
                <a:r>
                  <a:rPr lang="en-US" sz="2400" dirty="0" smtClean="0"/>
                  <a:t>R</a:t>
                </a:r>
                <a:r>
                  <a:rPr lang="en-US" sz="2400" baseline="-25000" dirty="0"/>
                  <a:t>5</a:t>
                </a:r>
              </a:p>
            </p:txBody>
          </p:sp>
        </p:grpSp>
        <p:sp>
          <p:nvSpPr>
            <p:cNvPr id="70" name="Oval 69"/>
            <p:cNvSpPr/>
            <p:nvPr/>
          </p:nvSpPr>
          <p:spPr>
            <a:xfrm>
              <a:off x="6256426" y="29640433"/>
              <a:ext cx="1459130" cy="1521697"/>
            </a:xfrm>
            <a:prstGeom prst="ellipse">
              <a:avLst/>
            </a:prstGeom>
            <a:solidFill>
              <a:schemeClr val="accent4">
                <a:lumMod val="60000"/>
                <a:lumOff val="40000"/>
                <a:alpha val="69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9" name="Group 68"/>
            <p:cNvGrpSpPr/>
            <p:nvPr/>
          </p:nvGrpSpPr>
          <p:grpSpPr>
            <a:xfrm>
              <a:off x="7001896" y="29941197"/>
              <a:ext cx="677739" cy="737253"/>
              <a:chOff x="2134984" y="3337153"/>
              <a:chExt cx="660921" cy="689398"/>
            </a:xfrm>
            <a:solidFill>
              <a:schemeClr val="tx2">
                <a:lumMod val="60000"/>
                <a:lumOff val="40000"/>
              </a:schemeClr>
            </a:solidFill>
          </p:grpSpPr>
          <p:sp>
            <p:nvSpPr>
              <p:cNvPr id="79" name="Oval 78"/>
              <p:cNvSpPr/>
              <p:nvPr/>
            </p:nvSpPr>
            <p:spPr>
              <a:xfrm>
                <a:off x="2134984" y="3337153"/>
                <a:ext cx="660921" cy="689398"/>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0" name="TextBox 79"/>
              <p:cNvSpPr txBox="1"/>
              <p:nvPr/>
            </p:nvSpPr>
            <p:spPr>
              <a:xfrm>
                <a:off x="2237852" y="3584396"/>
                <a:ext cx="488099" cy="431698"/>
              </a:xfrm>
              <a:prstGeom prst="rect">
                <a:avLst/>
              </a:prstGeom>
              <a:noFill/>
              <a:ln w="12700" cmpd="sng">
                <a:noFill/>
              </a:ln>
            </p:spPr>
            <p:txBody>
              <a:bodyPr wrap="square" rtlCol="0">
                <a:spAutoFit/>
              </a:bodyPr>
              <a:lstStyle/>
              <a:p>
                <a:r>
                  <a:rPr lang="en-US" sz="2400" dirty="0"/>
                  <a:t>R</a:t>
                </a:r>
                <a:r>
                  <a:rPr lang="en-US" sz="2400" baseline="-25000" dirty="0"/>
                  <a:t>6</a:t>
                </a:r>
              </a:p>
            </p:txBody>
          </p:sp>
        </p:grpSp>
        <p:sp>
          <p:nvSpPr>
            <p:cNvPr id="71" name="TextBox 70"/>
            <p:cNvSpPr txBox="1"/>
            <p:nvPr/>
          </p:nvSpPr>
          <p:spPr>
            <a:xfrm>
              <a:off x="6465501" y="30339642"/>
              <a:ext cx="662764" cy="429127"/>
            </a:xfrm>
            <a:prstGeom prst="rect">
              <a:avLst/>
            </a:prstGeom>
            <a:noFill/>
            <a:ln w="12700" cmpd="sng">
              <a:noFill/>
            </a:ln>
          </p:spPr>
          <p:txBody>
            <a:bodyPr wrap="square" rtlCol="0">
              <a:spAutoFit/>
            </a:bodyPr>
            <a:lstStyle/>
            <a:p>
              <a:r>
                <a:rPr lang="en-US" sz="2400" dirty="0" smtClean="0"/>
                <a:t>R</a:t>
              </a:r>
              <a:r>
                <a:rPr lang="en-US" sz="2400" baseline="-25000" dirty="0"/>
                <a:t>1</a:t>
              </a:r>
              <a:endParaRPr lang="en-US" sz="2800" baseline="-25000" dirty="0"/>
            </a:p>
          </p:txBody>
        </p:sp>
        <p:sp>
          <p:nvSpPr>
            <p:cNvPr id="72" name="TextBox 71"/>
            <p:cNvSpPr txBox="1"/>
            <p:nvPr/>
          </p:nvSpPr>
          <p:spPr>
            <a:xfrm>
              <a:off x="7787700" y="31731293"/>
              <a:ext cx="1268173" cy="415718"/>
            </a:xfrm>
            <a:prstGeom prst="rect">
              <a:avLst/>
            </a:prstGeom>
            <a:noFill/>
          </p:spPr>
          <p:txBody>
            <a:bodyPr wrap="square" rtlCol="0">
              <a:spAutoFit/>
            </a:bodyPr>
            <a:lstStyle/>
            <a:p>
              <a:pPr algn="ctr"/>
              <a:r>
                <a:rPr lang="en-US" sz="2800" smtClean="0"/>
                <a:t>Discovery</a:t>
              </a:r>
              <a:endParaRPr lang="en-US" sz="2800" baseline="-25000" dirty="0"/>
            </a:p>
          </p:txBody>
        </p:sp>
        <p:sp>
          <p:nvSpPr>
            <p:cNvPr id="73" name="Oval 72"/>
            <p:cNvSpPr/>
            <p:nvPr/>
          </p:nvSpPr>
          <p:spPr>
            <a:xfrm>
              <a:off x="7733031" y="28694510"/>
              <a:ext cx="1239699" cy="12928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4" name="TextBox 73"/>
            <p:cNvSpPr txBox="1"/>
            <p:nvPr/>
          </p:nvSpPr>
          <p:spPr>
            <a:xfrm>
              <a:off x="8130939" y="29445010"/>
              <a:ext cx="421620" cy="429127"/>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2</a:t>
              </a:r>
            </a:p>
          </p:txBody>
        </p:sp>
        <p:sp>
          <p:nvSpPr>
            <p:cNvPr id="75" name="Rectangle 74"/>
            <p:cNvSpPr/>
            <p:nvPr/>
          </p:nvSpPr>
          <p:spPr>
            <a:xfrm>
              <a:off x="7727105" y="27118267"/>
              <a:ext cx="1505110" cy="4621158"/>
            </a:xfrm>
            <a:prstGeom prst="rect">
              <a:avLst/>
            </a:prstGeom>
            <a:noFill/>
            <a:ln w="28575" cmpd="sng">
              <a:solidFill>
                <a:srgbClr val="00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76" name="Group 75"/>
            <p:cNvGrpSpPr/>
            <p:nvPr/>
          </p:nvGrpSpPr>
          <p:grpSpPr>
            <a:xfrm>
              <a:off x="7787700" y="28039994"/>
              <a:ext cx="1402667" cy="1462813"/>
              <a:chOff x="5528339" y="1991920"/>
              <a:chExt cx="1208937" cy="1208937"/>
            </a:xfrm>
            <a:solidFill>
              <a:schemeClr val="accent3">
                <a:lumMod val="60000"/>
                <a:lumOff val="40000"/>
                <a:alpha val="25000"/>
              </a:schemeClr>
            </a:solidFill>
          </p:grpSpPr>
          <p:sp>
            <p:nvSpPr>
              <p:cNvPr id="77" name="Oval 76"/>
              <p:cNvSpPr/>
              <p:nvPr/>
            </p:nvSpPr>
            <p:spPr>
              <a:xfrm>
                <a:off x="5528339" y="199192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8" name="TextBox 77"/>
              <p:cNvSpPr txBox="1"/>
              <p:nvPr/>
            </p:nvSpPr>
            <p:spPr>
              <a:xfrm>
                <a:off x="5791104" y="2125549"/>
                <a:ext cx="369878" cy="354651"/>
              </a:xfrm>
              <a:prstGeom prst="rect">
                <a:avLst/>
              </a:prstGeom>
              <a:noFill/>
              <a:ln w="12700" cmpd="sng">
                <a:noFill/>
              </a:ln>
            </p:spPr>
            <p:txBody>
              <a:bodyPr wrap="none" rtlCol="0">
                <a:spAutoFit/>
              </a:bodyPr>
              <a:lstStyle/>
              <a:p>
                <a:r>
                  <a:rPr lang="en-US" sz="2400" dirty="0" smtClean="0"/>
                  <a:t>R</a:t>
                </a:r>
                <a:r>
                  <a:rPr lang="en-US" sz="2400" baseline="-25000" dirty="0"/>
                  <a:t>8</a:t>
                </a:r>
              </a:p>
            </p:txBody>
          </p:sp>
        </p:grpSp>
      </p:grpSp>
      <p:sp>
        <p:nvSpPr>
          <p:cNvPr id="85" name="TextBox 84"/>
          <p:cNvSpPr txBox="1"/>
          <p:nvPr/>
        </p:nvSpPr>
        <p:spPr>
          <a:xfrm>
            <a:off x="1689731" y="11142665"/>
            <a:ext cx="4139850" cy="1200329"/>
          </a:xfrm>
          <a:prstGeom prst="rect">
            <a:avLst/>
          </a:prstGeom>
          <a:noFill/>
        </p:spPr>
        <p:txBody>
          <a:bodyPr wrap="square" rtlCol="0">
            <a:spAutoFit/>
          </a:bodyPr>
          <a:lstStyle/>
          <a:p>
            <a:r>
              <a:rPr lang="en-US" sz="2400" dirty="0" smtClean="0"/>
              <a:t>LTER uses the </a:t>
            </a:r>
            <a:r>
              <a:rPr lang="en-US" sz="2400" smtClean="0"/>
              <a:t>EML </a:t>
            </a:r>
            <a:r>
              <a:rPr lang="en-US" sz="2400" smtClean="0"/>
              <a:t>dialect (</a:t>
            </a:r>
            <a:r>
              <a:rPr lang="en-US" sz="2400" dirty="0" smtClean="0"/>
              <a:t>D</a:t>
            </a:r>
            <a:r>
              <a:rPr lang="en-US" sz="2400" baseline="-25000" dirty="0" smtClean="0"/>
              <a:t>1</a:t>
            </a:r>
            <a:r>
              <a:rPr lang="en-US" sz="2400" dirty="0" smtClean="0"/>
              <a:t>) and created a recommendation with </a:t>
            </a:r>
            <a:r>
              <a:rPr lang="en-US" sz="2400" dirty="0"/>
              <a:t>5</a:t>
            </a:r>
            <a:r>
              <a:rPr lang="en-US" sz="2400" dirty="0" smtClean="0"/>
              <a:t> levels (R</a:t>
            </a:r>
            <a:r>
              <a:rPr lang="en-US" sz="2400" baseline="-25000" dirty="0" smtClean="0"/>
              <a:t>1</a:t>
            </a:r>
            <a:r>
              <a:rPr lang="en-US" sz="2400" dirty="0" smtClean="0"/>
              <a:t>, R</a:t>
            </a:r>
            <a:r>
              <a:rPr lang="en-US" sz="2400" baseline="-25000" dirty="0" smtClean="0"/>
              <a:t>2</a:t>
            </a:r>
            <a:r>
              <a:rPr lang="en-US" sz="2400" dirty="0" smtClean="0"/>
              <a:t>, R</a:t>
            </a:r>
            <a:r>
              <a:rPr lang="en-US" sz="2400" baseline="-25000" dirty="0" smtClean="0"/>
              <a:t>3,</a:t>
            </a:r>
            <a:r>
              <a:rPr lang="en-US" sz="2400" dirty="0"/>
              <a:t> </a:t>
            </a:r>
            <a:r>
              <a:rPr lang="en-US" sz="2400" dirty="0" smtClean="0"/>
              <a:t>R</a:t>
            </a:r>
            <a:r>
              <a:rPr lang="en-US" sz="2400" baseline="-25000" dirty="0" smtClean="0"/>
              <a:t>4</a:t>
            </a:r>
            <a:r>
              <a:rPr lang="en-US" sz="2400" dirty="0" smtClean="0"/>
              <a:t>, R</a:t>
            </a:r>
            <a:r>
              <a:rPr lang="en-US" sz="2400" baseline="-25000" dirty="0" smtClean="0"/>
              <a:t>5</a:t>
            </a:r>
            <a:r>
              <a:rPr lang="en-US" sz="2400" dirty="0" smtClean="0"/>
              <a:t>)</a:t>
            </a:r>
            <a:endParaRPr lang="en-US" sz="2400" dirty="0"/>
          </a:p>
        </p:txBody>
      </p:sp>
      <p:sp>
        <p:nvSpPr>
          <p:cNvPr id="86" name="TextBox 85"/>
          <p:cNvSpPr txBox="1"/>
          <p:nvPr/>
        </p:nvSpPr>
        <p:spPr>
          <a:xfrm>
            <a:off x="14079475" y="11142665"/>
            <a:ext cx="2714084" cy="1938992"/>
          </a:xfrm>
          <a:prstGeom prst="rect">
            <a:avLst/>
          </a:prstGeom>
          <a:noFill/>
        </p:spPr>
        <p:txBody>
          <a:bodyPr wrap="square" rtlCol="0">
            <a:spAutoFit/>
          </a:bodyPr>
          <a:lstStyle/>
          <a:p>
            <a:r>
              <a:rPr lang="en-US" sz="2400" dirty="0" smtClean="0"/>
              <a:t>A second community creates a dialect (D</a:t>
            </a:r>
            <a:r>
              <a:rPr lang="en-US" sz="2400" baseline="-25000" dirty="0" smtClean="0"/>
              <a:t>2</a:t>
            </a:r>
            <a:r>
              <a:rPr lang="en-US" sz="2400" dirty="0" smtClean="0"/>
              <a:t>) with recommendations at 2 levels (R</a:t>
            </a:r>
            <a:r>
              <a:rPr lang="en-US" sz="2400" baseline="-25000" dirty="0"/>
              <a:t>7</a:t>
            </a:r>
            <a:r>
              <a:rPr lang="en-US" sz="2400" dirty="0" smtClean="0"/>
              <a:t>, R</a:t>
            </a:r>
            <a:r>
              <a:rPr lang="en-US" sz="2400" baseline="-25000" dirty="0"/>
              <a:t>8</a:t>
            </a:r>
            <a:r>
              <a:rPr lang="en-US" sz="2400" dirty="0" smtClean="0"/>
              <a:t>). </a:t>
            </a:r>
            <a:endParaRPr lang="en-US" sz="2400" dirty="0"/>
          </a:p>
        </p:txBody>
      </p:sp>
      <p:sp>
        <p:nvSpPr>
          <p:cNvPr id="87" name="TextBox 86"/>
          <p:cNvSpPr txBox="1"/>
          <p:nvPr/>
        </p:nvSpPr>
        <p:spPr>
          <a:xfrm>
            <a:off x="1689731" y="14432317"/>
            <a:ext cx="3748552" cy="2677656"/>
          </a:xfrm>
          <a:prstGeom prst="rect">
            <a:avLst/>
          </a:prstGeom>
          <a:noFill/>
        </p:spPr>
        <p:txBody>
          <a:bodyPr wrap="square" rtlCol="0">
            <a:spAutoFit/>
          </a:bodyPr>
          <a:lstStyle>
            <a:defPPr>
              <a:defRPr lang="en-US"/>
            </a:defPPr>
            <a:lvl1pPr>
              <a:defRPr sz="2400"/>
            </a:lvl1pPr>
          </a:lstStyle>
          <a:p>
            <a:r>
              <a:rPr lang="en-US" dirty="0" smtClean="0"/>
              <a:t>Four concepts from the Identification level (R</a:t>
            </a:r>
            <a:r>
              <a:rPr lang="en-US" baseline="-25000" dirty="0" smtClean="0"/>
              <a:t>1</a:t>
            </a:r>
            <a:r>
              <a:rPr lang="en-US" dirty="0" smtClean="0"/>
              <a:t>) are EML schema required concepts: Resource Title, Resource Identifier, Author / Originator, and Resource Contact.(R</a:t>
            </a:r>
            <a:r>
              <a:rPr lang="en-US" baseline="-25000" dirty="0" smtClean="0"/>
              <a:t>6</a:t>
            </a:r>
            <a:r>
              <a:rPr lang="en-US" dirty="0" smtClean="0"/>
              <a:t>)</a:t>
            </a:r>
            <a:endParaRPr lang="en-US" dirty="0"/>
          </a:p>
        </p:txBody>
      </p:sp>
      <p:sp>
        <p:nvSpPr>
          <p:cNvPr id="88" name="TextBox 87"/>
          <p:cNvSpPr txBox="1"/>
          <p:nvPr/>
        </p:nvSpPr>
        <p:spPr>
          <a:xfrm>
            <a:off x="14235228" y="14506401"/>
            <a:ext cx="2458163" cy="2308324"/>
          </a:xfrm>
          <a:prstGeom prst="rect">
            <a:avLst/>
          </a:prstGeom>
          <a:noFill/>
        </p:spPr>
        <p:txBody>
          <a:bodyPr wrap="square" rtlCol="0">
            <a:spAutoFit/>
          </a:bodyPr>
          <a:lstStyle/>
          <a:p>
            <a:r>
              <a:rPr lang="en-US" sz="2400" dirty="0" smtClean="0"/>
              <a:t>Common documentation needs exist, particularly for the discovery use case.</a:t>
            </a:r>
            <a:endParaRPr lang="en-US" sz="2400" dirty="0"/>
          </a:p>
        </p:txBody>
      </p:sp>
      <p:cxnSp>
        <p:nvCxnSpPr>
          <p:cNvPr id="89" name="Elbow Connector 88"/>
          <p:cNvCxnSpPr>
            <a:stCxn id="85" idx="2"/>
            <a:endCxn id="63" idx="2"/>
          </p:cNvCxnSpPr>
          <p:nvPr/>
        </p:nvCxnSpPr>
        <p:spPr>
          <a:xfrm rot="16200000" flipH="1">
            <a:off x="3816440" y="12286210"/>
            <a:ext cx="1546274" cy="1659842"/>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0" name="Elbow Connector 89"/>
          <p:cNvCxnSpPr>
            <a:endCxn id="79" idx="3"/>
          </p:cNvCxnSpPr>
          <p:nvPr/>
        </p:nvCxnSpPr>
        <p:spPr>
          <a:xfrm flipV="1">
            <a:off x="3433881" y="15393870"/>
            <a:ext cx="5075161" cy="1721180"/>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1" name="Elbow Connector 90"/>
          <p:cNvCxnSpPr>
            <a:endCxn id="83" idx="0"/>
          </p:cNvCxnSpPr>
          <p:nvPr/>
        </p:nvCxnSpPr>
        <p:spPr>
          <a:xfrm rot="10800000" flipV="1">
            <a:off x="12952188" y="11669182"/>
            <a:ext cx="843396" cy="744561"/>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2" name="Elbow Connector 91"/>
          <p:cNvCxnSpPr>
            <a:stCxn id="88" idx="2"/>
            <a:endCxn id="72" idx="3"/>
          </p:cNvCxnSpPr>
          <p:nvPr/>
        </p:nvCxnSpPr>
        <p:spPr>
          <a:xfrm rot="5400000">
            <a:off x="13164112" y="14816267"/>
            <a:ext cx="301740" cy="4298657"/>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7318735" y="11650513"/>
            <a:ext cx="16742595" cy="769441"/>
          </a:xfrm>
          <a:prstGeom prst="rect">
            <a:avLst/>
          </a:prstGeom>
          <a:noFill/>
        </p:spPr>
        <p:txBody>
          <a:bodyPr wrap="square" rtlCol="0">
            <a:spAutoFit/>
          </a:bodyPr>
          <a:lstStyle/>
          <a:p>
            <a:r>
              <a:rPr lang="en-US" sz="4400" dirty="0"/>
              <a:t>Does </a:t>
            </a:r>
            <a:r>
              <a:rPr lang="en-US" sz="4400" dirty="0" smtClean="0"/>
              <a:t>the </a:t>
            </a:r>
            <a:r>
              <a:rPr lang="en-US" sz="4400" dirty="0"/>
              <a:t>collection become more complete with time</a:t>
            </a:r>
            <a:r>
              <a:rPr lang="en-US" sz="4400" dirty="0" smtClean="0"/>
              <a:t>?</a:t>
            </a:r>
            <a:endParaRPr lang="en-US" sz="4400" dirty="0"/>
          </a:p>
        </p:txBody>
      </p:sp>
      <p:sp>
        <p:nvSpPr>
          <p:cNvPr id="93" name="TextBox 92"/>
          <p:cNvSpPr txBox="1"/>
          <p:nvPr/>
        </p:nvSpPr>
        <p:spPr>
          <a:xfrm>
            <a:off x="34421659" y="3460325"/>
            <a:ext cx="15355033" cy="769441"/>
          </a:xfrm>
          <a:prstGeom prst="rect">
            <a:avLst/>
          </a:prstGeom>
          <a:noFill/>
        </p:spPr>
        <p:txBody>
          <a:bodyPr wrap="square" rtlCol="0">
            <a:spAutoFit/>
          </a:bodyPr>
          <a:lstStyle/>
          <a:p>
            <a:r>
              <a:rPr lang="en-US" sz="4400" dirty="0" smtClean="0"/>
              <a:t>Are there </a:t>
            </a:r>
            <a:r>
              <a:rPr lang="en-US" sz="4400" dirty="0" smtClean="0"/>
              <a:t>recommendation concepts the </a:t>
            </a:r>
            <a:r>
              <a:rPr lang="en-US" sz="4400" dirty="0" smtClean="0"/>
              <a:t>community values </a:t>
            </a:r>
            <a:r>
              <a:rPr lang="en-US" sz="4400" dirty="0" smtClean="0"/>
              <a:t>more?</a:t>
            </a:r>
            <a:endParaRPr lang="en-US" sz="4400" dirty="0"/>
          </a:p>
        </p:txBody>
      </p:sp>
      <p:sp>
        <p:nvSpPr>
          <p:cNvPr id="94" name="Oval 93"/>
          <p:cNvSpPr/>
          <p:nvPr/>
        </p:nvSpPr>
        <p:spPr>
          <a:xfrm>
            <a:off x="7388131" y="11378660"/>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5" name="Oval 94"/>
          <p:cNvSpPr/>
          <p:nvPr/>
        </p:nvSpPr>
        <p:spPr>
          <a:xfrm>
            <a:off x="5591221" y="14113106"/>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6" name="TextBox 95"/>
          <p:cNvSpPr txBox="1"/>
          <p:nvPr/>
        </p:nvSpPr>
        <p:spPr>
          <a:xfrm>
            <a:off x="7906895" y="11738541"/>
            <a:ext cx="608295"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4</a:t>
            </a:r>
          </a:p>
        </p:txBody>
      </p:sp>
      <p:sp>
        <p:nvSpPr>
          <p:cNvPr id="97" name="TextBox 96"/>
          <p:cNvSpPr txBox="1"/>
          <p:nvPr/>
        </p:nvSpPr>
        <p:spPr>
          <a:xfrm flipH="1">
            <a:off x="5981577" y="14586984"/>
            <a:ext cx="698167"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3</a:t>
            </a:r>
          </a:p>
        </p:txBody>
      </p:sp>
      <p:grpSp>
        <p:nvGrpSpPr>
          <p:cNvPr id="13" name="Group 12"/>
          <p:cNvGrpSpPr/>
          <p:nvPr/>
        </p:nvGrpSpPr>
        <p:grpSpPr>
          <a:xfrm>
            <a:off x="46089861" y="566562"/>
            <a:ext cx="4298641" cy="2788465"/>
            <a:chOff x="46370131" y="1283366"/>
            <a:chExt cx="4298641" cy="2788465"/>
          </a:xfrm>
        </p:grpSpPr>
        <p:pic>
          <p:nvPicPr>
            <p:cNvPr id="7" name="Picture 6" descr="logo_bluegreen_txt_mac.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923602" y="1283366"/>
              <a:ext cx="3191698" cy="1822512"/>
            </a:xfrm>
            <a:prstGeom prst="rect">
              <a:avLst/>
            </a:prstGeom>
          </p:spPr>
        </p:pic>
        <p:sp>
          <p:nvSpPr>
            <p:cNvPr id="2" name="TextBox 1"/>
            <p:cNvSpPr txBox="1"/>
            <p:nvPr/>
          </p:nvSpPr>
          <p:spPr>
            <a:xfrm>
              <a:off x="46370131" y="2871502"/>
              <a:ext cx="4298641" cy="1200329"/>
            </a:xfrm>
            <a:prstGeom prst="rect">
              <a:avLst/>
            </a:prstGeom>
            <a:noFill/>
          </p:spPr>
          <p:txBody>
            <a:bodyPr wrap="none" rtlCol="0">
              <a:spAutoFit/>
            </a:bodyPr>
            <a:lstStyle/>
            <a:p>
              <a:r>
                <a:rPr lang="mr-IN" sz="7200" dirty="0" smtClean="0"/>
                <a:t>IN23C-1785</a:t>
              </a:r>
              <a:endParaRPr lang="en-US" sz="7200" dirty="0"/>
            </a:p>
          </p:txBody>
        </p:sp>
      </p:grpSp>
      <p:sp>
        <p:nvSpPr>
          <p:cNvPr id="100" name="TextBox 99"/>
          <p:cNvSpPr txBox="1"/>
          <p:nvPr/>
        </p:nvSpPr>
        <p:spPr>
          <a:xfrm>
            <a:off x="34421659" y="17449044"/>
            <a:ext cx="15377032" cy="769441"/>
          </a:xfrm>
          <a:prstGeom prst="rect">
            <a:avLst/>
          </a:prstGeom>
          <a:noFill/>
        </p:spPr>
        <p:txBody>
          <a:bodyPr wrap="square" rtlCol="0">
            <a:spAutoFit/>
          </a:bodyPr>
          <a:lstStyle/>
          <a:p>
            <a:r>
              <a:rPr lang="en-US" sz="4400" dirty="0" smtClean="0"/>
              <a:t>Do more heterogeneous collections have less complete </a:t>
            </a:r>
            <a:r>
              <a:rPr lang="en-US" sz="4400" dirty="0" smtClean="0"/>
              <a:t>metadata?</a:t>
            </a:r>
            <a:endParaRPr lang="en-US" sz="4400" dirty="0"/>
          </a:p>
        </p:txBody>
      </p:sp>
      <p:sp>
        <p:nvSpPr>
          <p:cNvPr id="22" name="Rectangle 21"/>
          <p:cNvSpPr/>
          <p:nvPr/>
        </p:nvSpPr>
        <p:spPr>
          <a:xfrm>
            <a:off x="49568100" y="15414171"/>
            <a:ext cx="383077" cy="5111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17395</TotalTime>
  <Words>568</Words>
  <Application>Microsoft Macintosh PowerPoint</Application>
  <PresentationFormat>Custom</PresentationFormat>
  <Paragraphs>72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394</cp:revision>
  <cp:lastPrinted>2016-12-05T17:29:30Z</cp:lastPrinted>
  <dcterms:created xsi:type="dcterms:W3CDTF">2015-11-23T22:19:17Z</dcterms:created>
  <dcterms:modified xsi:type="dcterms:W3CDTF">2016-12-06T20:17:30Z</dcterms:modified>
</cp:coreProperties>
</file>

<file path=docProps/thumbnail.jpeg>
</file>